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68580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Monda"/>
      <p:regular r:id="rId46"/>
      <p:bold r:id="rId47"/>
    </p:embeddedFont>
    <p:embeddedFont>
      <p:font typeface="PT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5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da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PTSans-regular.fntdata"/><Relationship Id="rId47" Type="http://schemas.openxmlformats.org/officeDocument/2006/relationships/font" Target="fonts/Monda-bold.fntdata"/><Relationship Id="rId49" Type="http://schemas.openxmlformats.org/officeDocument/2006/relationships/font" Target="fonts/PTSan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85fd516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d85fd5161_0_57:notes"/>
          <p:cNvSpPr/>
          <p:nvPr>
            <p:ph idx="2" type="sldImg"/>
          </p:nvPr>
        </p:nvSpPr>
        <p:spPr>
          <a:xfrm>
            <a:off x="2143125" y="685800"/>
            <a:ext cx="25719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85fd5161_0_224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5d85fd5161_0_224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5d85fd5161_0_224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d85fd5161_0_224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5d85fd516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5d85fd5161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85fd5161_0_233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5d85fd5161_0_233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5d85fd5161_0_233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d85fd5161_0_233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5d85fd516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5d85fd5161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6ca8441c6_0_22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46ca8441c6_0_22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46ca8441c6_0_22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46ca8441c6_0_22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46ca8441c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46ca8441c6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6ca8441c6_0_289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46ca8441c6_0_289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46ca8441c6_0_289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46ca8441c6_0_289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46ca8441c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tamanho do dataset COCO</a:t>
            </a:r>
            <a:endParaRPr/>
          </a:p>
        </p:txBody>
      </p:sp>
      <p:sp>
        <p:nvSpPr>
          <p:cNvPr id="263" name="Google Shape;263;g46ca8441c6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d85fd5161_0_377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5d85fd5161_0_377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5d85fd5161_0_377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d85fd5161_0_377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5d85fd51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tamanho do dataset COCO</a:t>
            </a:r>
            <a:endParaRPr/>
          </a:p>
        </p:txBody>
      </p:sp>
      <p:sp>
        <p:nvSpPr>
          <p:cNvPr id="273" name="Google Shape;273;g5d85fd5161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6ca8441c6_0_23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46ca8441c6_0_23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46ca8441c6_0_23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46ca8441c6_0_23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46ca8441c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46ca8441c6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85fd5161_0_287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5d85fd5161_0_287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5d85fd5161_0_287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d85fd5161_0_287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5d85fd516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d85fd5161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d85fd5161_0_297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5d85fd5161_0_297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5d85fd5161_0_297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5d85fd5161_0_297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5d85fd5161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d85fd5161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d85fd5161_0_305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5d85fd5161_0_305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5d85fd5161_0_305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d85fd5161_0_305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5d85fd516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5d85fd5161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d85fd5161_0_323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5d85fd5161_0_323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5d85fd5161_0_323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5d85fd5161_0_323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5d85fd516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d85fd5161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85fd5161_0_8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85fd516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rgbClr val="29303B"/>
                </a:solidFill>
                <a:highlight>
                  <a:srgbClr val="FFFFFF"/>
                </a:highlight>
              </a:rPr>
              <a:t>Atualmente atuando com automação de testes para projetos mobile, web e APIs.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85fd5161_0_331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5d85fd5161_0_331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5d85fd5161_0_331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5d85fd5161_0_331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5d85fd516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5d85fd5161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33a90cf9_0_36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5633a90cf9_0_36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5633a90cf9_0_36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5633a90cf9_0_36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5633a90cf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tamanho do dataset COCO</a:t>
            </a:r>
            <a:endParaRPr/>
          </a:p>
        </p:txBody>
      </p:sp>
      <p:sp>
        <p:nvSpPr>
          <p:cNvPr id="344" name="Google Shape;344;g5633a90cf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ca8441c6_0_243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46ca8441c6_0_243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46ca8441c6_0_243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46ca8441c6_0_243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46ca8441c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46ca8441c6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63a77c9ad_1_0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563a77c9ad_1_0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563a77c9ad_1_0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63a77c9ad_1_0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563a77c9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63a77c9a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6ca8441c6_0_276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46ca8441c6_0_276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46ca8441c6_0_276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46ca8441c6_0_276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46ca8441c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46ca8441c6_0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ae3b8cc3_2_1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55ae3b8cc3_2_1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55ae3b8cc3_2_1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5ae3b8cc3_2_1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55ae3b8cc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5ae3b8cc3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633a90cf9_0_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5633a90cf9_0_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5633a90cf9_0_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633a90cf9_0_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5633a90c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633a90cf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5ae3b8cc3_2_3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55ae3b8cc3_2_3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55ae3b8cc3_2_3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5ae3b8cc3_2_3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55ae3b8cc3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5ae3b8cc3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85fd5161_0_264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5d85fd5161_0_264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5d85fd5161_0_264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d85fd5161_0_264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5d85fd516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d85fd5161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85fd5161_0_24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5d85fd5161_0_24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5d85fd5161_0_24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5d85fd5161_0_24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5d85fd516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d85fd5161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2e11b207_0_33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52e11b207_0_33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52e11b207_0_33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52e11b207_0_33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52e11b2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52e11b207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63a77c9ad_1_15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563a77c9ad_1_15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563a77c9ad_1_15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63a77c9ad_1_15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563a77c9a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563a77c9ad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d85fd5161_0_275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5d85fd5161_0_275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5d85fd5161_0_275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d85fd5161_0_275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5d85fd516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5d85fd5161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63a77c9ad_1_41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563a77c9ad_1_41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563a77c9ad_1_41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563a77c9ad_1_41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563a77c9a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563a77c9ad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d85fd5161_0_344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5d85fd5161_0_344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5d85fd5161_0_344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d85fd5161_0_344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5d85fd5161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5d85fd5161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d85fd5161_0_359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5d85fd5161_0_359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5d85fd5161_0_359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d85fd5161_0_359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5d85fd516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5d85fd5161_0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52e11b207_0_48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52e11b207_0_48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52e11b207_0_48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52e11b207_0_48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52e11b2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52e11b207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6d11a850b_0_12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46d11a850b_0_12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46d11a850b_0_12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6d11a850b_0_12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46d11a85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6d11a850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85fd5161_0_179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5d85fd5161_0_179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5d85fd5161_0_179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d85fd5161_0_179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5d85fd516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d85fd5161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85fd5161_0_197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5d85fd5161_0_197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5d85fd5161_0_197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d85fd5161_0_197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5d85fd516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d85fd5161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85fd5161_0_206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5d85fd5161_0_206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5d85fd5161_0_206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d85fd5161_0_206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5d85fd516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d85fd5161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85fd5161_0_215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5d85fd5161_0_215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5d85fd5161_0_215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85fd5161_0_215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5d85fd516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d85fd5161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33a90cf9_0_16:notes"/>
          <p:cNvSpPr/>
          <p:nvPr/>
        </p:nvSpPr>
        <p:spPr>
          <a:xfrm>
            <a:off x="3886200" y="8686800"/>
            <a:ext cx="296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5633a90cf9_0_16:notes"/>
          <p:cNvSpPr/>
          <p:nvPr/>
        </p:nvSpPr>
        <p:spPr>
          <a:xfrm>
            <a:off x="3886200" y="8686800"/>
            <a:ext cx="2963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5633a90cf9_0_16:notes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5633a90cf9_0_16:notes"/>
          <p:cNvSpPr/>
          <p:nvPr/>
        </p:nvSpPr>
        <p:spPr>
          <a:xfrm>
            <a:off x="3886200" y="868680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5633a90c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5633a90cf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" type="body"/>
          </p:nvPr>
        </p:nvSpPr>
        <p:spPr>
          <a:xfrm>
            <a:off x="250825" y="1557867"/>
            <a:ext cx="86424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722313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noFill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ctrTitle"/>
          </p:nvPr>
        </p:nvSpPr>
        <p:spPr>
          <a:xfrm>
            <a:off x="684213" y="3933825"/>
            <a:ext cx="77724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1371600" y="4652964"/>
            <a:ext cx="64008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250825" y="1557867"/>
            <a:ext cx="86424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 rot="5400000">
            <a:off x="5007726" y="2207450"/>
            <a:ext cx="56103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 rot="5400000">
            <a:off x="610339" y="123050"/>
            <a:ext cx="56103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 rot="5400000">
            <a:off x="2303975" y="-495333"/>
            <a:ext cx="4536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1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575050" y="273051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 rot="5400000">
            <a:off x="5007726" y="2207450"/>
            <a:ext cx="56103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" type="body"/>
          </p:nvPr>
        </p:nvSpPr>
        <p:spPr>
          <a:xfrm rot="5400000">
            <a:off x="610339" y="123050"/>
            <a:ext cx="56103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457200" y="274639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2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8" name="Google Shape;128;p23"/>
          <p:cNvSpPr txBox="1"/>
          <p:nvPr>
            <p:ph idx="3" type="body"/>
          </p:nvPr>
        </p:nvSpPr>
        <p:spPr>
          <a:xfrm>
            <a:off x="4645026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23"/>
          <p:cNvSpPr txBox="1"/>
          <p:nvPr>
            <p:ph idx="4" type="body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250826" y="1557339"/>
            <a:ext cx="424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3" name="Google Shape;133;p24"/>
          <p:cNvSpPr txBox="1"/>
          <p:nvPr>
            <p:ph idx="2" type="body"/>
          </p:nvPr>
        </p:nvSpPr>
        <p:spPr>
          <a:xfrm>
            <a:off x="4648201" y="1557339"/>
            <a:ext cx="424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722313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noFill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 rot="5400000">
            <a:off x="2303975" y="-495333"/>
            <a:ext cx="4536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1" y="273049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575050" y="273051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57200" y="274639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457200" y="1535113"/>
            <a:ext cx="40401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9"/>
          <p:cNvSpPr txBox="1"/>
          <p:nvPr>
            <p:ph idx="3" type="body"/>
          </p:nvPr>
        </p:nvSpPr>
        <p:spPr>
          <a:xfrm>
            <a:off x="4645026" y="1535113"/>
            <a:ext cx="4041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9"/>
          <p:cNvSpPr txBox="1"/>
          <p:nvPr>
            <p:ph idx="4" type="body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250826" y="1557339"/>
            <a:ext cx="424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648201" y="1557339"/>
            <a:ext cx="42450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557867"/>
            <a:ext cx="86424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6500283"/>
            <a:ext cx="399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477127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6741583"/>
            <a:ext cx="9050338" cy="192955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459316"/>
            <a:ext cx="2476498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2954" l="80095" r="0" t="87480"/>
          <a:stretch/>
        </p:blipFill>
        <p:spPr>
          <a:xfrm>
            <a:off x="7199875" y="6100575"/>
            <a:ext cx="2096528" cy="6558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/>
        </p:nvSpPr>
        <p:spPr>
          <a:xfrm>
            <a:off x="5148262" y="6500283"/>
            <a:ext cx="399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 cap="none" strike="noStrik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0" y="0"/>
            <a:ext cx="9050338" cy="477127"/>
            <a:chOff x="0" y="0"/>
            <a:chExt cx="5701" cy="300"/>
          </a:xfrm>
        </p:grpSpPr>
        <p:sp>
          <p:nvSpPr>
            <p:cNvPr id="65" name="Google Shape;65;p13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67" name="Google Shape;67;p13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-6350" y="6741583"/>
            <a:ext cx="9050338" cy="192955"/>
            <a:chOff x="0" y="0"/>
            <a:chExt cx="5701" cy="300"/>
          </a:xfrm>
        </p:grpSpPr>
        <p:sp>
          <p:nvSpPr>
            <p:cNvPr id="72" name="Google Shape;72;p13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3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74" name="Google Shape;74;p13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3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3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3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vertical-A4.emf" id="78" name="Google Shape;78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24137" y="645583"/>
            <a:ext cx="3819523" cy="24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250825" y="1557867"/>
            <a:ext cx="86424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50825" y="482600"/>
            <a:ext cx="568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50825" y="1557867"/>
            <a:ext cx="86424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5"/>
          <p:cNvSpPr txBox="1"/>
          <p:nvPr/>
        </p:nvSpPr>
        <p:spPr>
          <a:xfrm>
            <a:off x="5148262" y="6500283"/>
            <a:ext cx="399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0" y="0"/>
            <a:ext cx="9050338" cy="477127"/>
            <a:chOff x="0" y="0"/>
            <a:chExt cx="5701" cy="300"/>
          </a:xfrm>
        </p:grpSpPr>
        <p:sp>
          <p:nvSpPr>
            <p:cNvPr id="89" name="Google Shape;89;p15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91" name="Google Shape;91;p15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-6350" y="6741583"/>
            <a:ext cx="9050338" cy="192955"/>
            <a:chOff x="0" y="0"/>
            <a:chExt cx="5701" cy="300"/>
          </a:xfrm>
        </p:grpSpPr>
        <p:sp>
          <p:nvSpPr>
            <p:cNvPr id="96" name="Google Shape;96;p15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102" name="Google Shape;102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459316"/>
            <a:ext cx="2476498" cy="8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b="2954" l="80095" r="0" t="87480"/>
          <a:stretch/>
        </p:blipFill>
        <p:spPr>
          <a:xfrm>
            <a:off x="7215325" y="6100575"/>
            <a:ext cx="2081075" cy="6558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gif"/><Relationship Id="rId4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611187" y="3166533"/>
            <a:ext cx="7847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pt-BR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Trilha – </a:t>
            </a:r>
            <a:r>
              <a:rPr b="1" lang="pt-BR"/>
              <a:t>Saúde 4.0</a:t>
            </a:r>
            <a:endParaRPr/>
          </a:p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82625" y="4639925"/>
            <a:ext cx="8904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400"/>
              <a:t>Análise de Evolução de Tratamento Fisioterápico</a:t>
            </a:r>
            <a:endParaRPr b="1"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Como acompanhar a evolução de pacientes utilizando uma filmadora.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68172" l="942" r="61037" t="863"/>
          <a:stretch/>
        </p:blipFill>
        <p:spPr>
          <a:xfrm>
            <a:off x="171675" y="1817775"/>
            <a:ext cx="8808002" cy="4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68188" l="28974" r="33005" t="848"/>
          <a:stretch/>
        </p:blipFill>
        <p:spPr>
          <a:xfrm>
            <a:off x="171675" y="1817775"/>
            <a:ext cx="8808002" cy="4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/>
        </p:nvSpPr>
        <p:spPr>
          <a:xfrm>
            <a:off x="331850" y="1460500"/>
            <a:ext cx="86577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800"/>
              <a:t>Captura de movimento</a:t>
            </a:r>
            <a:endParaRPr sz="2800"/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pt-BR" sz="2800"/>
              <a:t>Detecção de pontos-chave</a:t>
            </a:r>
            <a:endParaRPr sz="2800"/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27189" r="23249" t="30118"/>
          <a:stretch/>
        </p:blipFill>
        <p:spPr>
          <a:xfrm>
            <a:off x="991525" y="3109962"/>
            <a:ext cx="3408649" cy="25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825" y="2919125"/>
            <a:ext cx="2567801" cy="28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/>
        </p:nvSpPr>
        <p:spPr>
          <a:xfrm>
            <a:off x="331850" y="1460500"/>
            <a:ext cx="8657700" cy="4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800"/>
              <a:t>Captura de movimento</a:t>
            </a:r>
            <a:endParaRPr sz="2800"/>
          </a:p>
          <a:p>
            <a:pPr indent="-406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</a:pPr>
            <a:r>
              <a:rPr lang="pt-BR" sz="2800"/>
              <a:t>Detecção de pontos-chave</a:t>
            </a:r>
            <a:endParaRPr sz="2800"/>
          </a:p>
          <a:p>
            <a:pPr indent="-4064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</a:pPr>
            <a:r>
              <a:rPr lang="pt-BR" sz="2800"/>
              <a:t>Base COCO (Common Objects in Context)</a:t>
            </a:r>
            <a:endParaRPr sz="2800"/>
          </a:p>
          <a:p>
            <a:pPr indent="-4064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1.5 milhões de objetos</a:t>
            </a:r>
            <a:endParaRPr sz="2800"/>
          </a:p>
          <a:p>
            <a:pPr indent="-4064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250 mil pessoas com pontos-chave</a:t>
            </a:r>
            <a:endParaRPr sz="2800"/>
          </a:p>
          <a:p>
            <a:pPr indent="-4064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</a:pPr>
            <a:r>
              <a:rPr lang="pt-BR" sz="2800"/>
              <a:t>Extrair 6 pontos</a:t>
            </a:r>
            <a:endParaRPr sz="2800"/>
          </a:p>
          <a:p>
            <a:pPr indent="-4064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Ombros, cotovelos e punhos</a:t>
            </a:r>
            <a:endParaRPr sz="2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266" name="Google Shape;266;p39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/>
        </p:nvSpPr>
        <p:spPr>
          <a:xfrm>
            <a:off x="331850" y="2049125"/>
            <a:ext cx="86577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800"/>
              <a:t>Canais digitais (Angular - Typescript)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800"/>
              <a:t>API (Springboot - Java)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Mensageria (RabbitMQ)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Processamento dos vídeos (Openpose - Python)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Armazenamento de dados (Mysql)</a:t>
            </a:r>
            <a:endParaRPr sz="2800"/>
          </a:p>
        </p:txBody>
      </p:sp>
      <p:sp>
        <p:nvSpPr>
          <p:cNvPr id="276" name="Google Shape;276;p40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/>
        </p:nvSpPr>
        <p:spPr>
          <a:xfrm>
            <a:off x="349250" y="1612900"/>
            <a:ext cx="8429400" cy="20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pt-BR" sz="3000"/>
              <a:t>Representação das curvas de movimento</a:t>
            </a:r>
            <a:endParaRPr sz="3000"/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○"/>
            </a:pPr>
            <a:r>
              <a:rPr lang="pt-BR" sz="3000"/>
              <a:t>Gráficos das curvas</a:t>
            </a:r>
            <a:endParaRPr sz="3000"/>
          </a:p>
          <a:p>
            <a: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pt-BR" sz="3000"/>
              <a:t>Comparativo</a:t>
            </a:r>
            <a:endParaRPr sz="3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33827" t="54433"/>
          <a:stretch/>
        </p:blipFill>
        <p:spPr>
          <a:xfrm>
            <a:off x="490250" y="3791650"/>
            <a:ext cx="8163500" cy="196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42"/>
          <p:cNvPicPr preferRelativeResize="0"/>
          <p:nvPr/>
        </p:nvPicPr>
        <p:blipFill rotWithShape="1">
          <a:blip r:embed="rId3">
            <a:alphaModFix/>
          </a:blip>
          <a:srcRect b="42432" l="0" r="8273" t="0"/>
          <a:stretch/>
        </p:blipFill>
        <p:spPr>
          <a:xfrm>
            <a:off x="319875" y="1861525"/>
            <a:ext cx="8519326" cy="353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8784" t="0"/>
          <a:stretch/>
        </p:blipFill>
        <p:spPr>
          <a:xfrm>
            <a:off x="1644275" y="1476850"/>
            <a:ext cx="5528625" cy="49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 b="10841" l="0" r="12026" t="0"/>
          <a:stretch/>
        </p:blipFill>
        <p:spPr>
          <a:xfrm>
            <a:off x="609600" y="1480525"/>
            <a:ext cx="8341600" cy="51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 rotWithShape="1">
          <a:blip r:embed="rId3">
            <a:alphaModFix/>
          </a:blip>
          <a:srcRect b="0" l="0" r="49937" t="0"/>
          <a:stretch/>
        </p:blipFill>
        <p:spPr>
          <a:xfrm>
            <a:off x="381000" y="1328125"/>
            <a:ext cx="6649600" cy="52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81000" y="609600"/>
            <a:ext cx="56622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Quem sou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51994" t="0"/>
          <a:stretch/>
        </p:blipFill>
        <p:spPr>
          <a:xfrm>
            <a:off x="1300250" y="1957475"/>
            <a:ext cx="6543500" cy="31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b="2954" l="80096" r="1786" t="87480"/>
          <a:stretch/>
        </p:blipFill>
        <p:spPr>
          <a:xfrm>
            <a:off x="3194900" y="5663500"/>
            <a:ext cx="2754203" cy="9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/>
          <p:nvPr/>
        </p:nvSpPr>
        <p:spPr>
          <a:xfrm>
            <a:off x="7254600" y="6130900"/>
            <a:ext cx="1889400" cy="54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Implementação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0525"/>
            <a:ext cx="8839200" cy="453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331850" y="1930100"/>
            <a:ext cx="8657700" cy="42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</a:pPr>
            <a:r>
              <a:rPr lang="pt-BR" sz="2800"/>
              <a:t>Oclusão parcial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Múltiplas pessoas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Necessário pré processamento</a:t>
            </a:r>
            <a:endParaRPr sz="2800"/>
          </a:p>
          <a:p>
            <a:pPr indent="-406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Manual</a:t>
            </a:r>
            <a:endParaRPr sz="28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810275"/>
            <a:ext cx="22359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7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Problemas detectados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/>
        </p:nvSpPr>
        <p:spPr>
          <a:xfrm>
            <a:off x="349250" y="1669050"/>
            <a:ext cx="8429400" cy="4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pt-BR" sz="3000"/>
              <a:t>Comparar curvas</a:t>
            </a:r>
            <a:endParaRPr sz="3000"/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Evolução na similaridade</a:t>
            </a:r>
            <a:endParaRPr sz="3000"/>
          </a:p>
        </p:txBody>
      </p:sp>
      <p:pic>
        <p:nvPicPr>
          <p:cNvPr id="358" name="Google Shape;358;p48"/>
          <p:cNvPicPr preferRelativeResize="0"/>
          <p:nvPr/>
        </p:nvPicPr>
        <p:blipFill rotWithShape="1">
          <a:blip r:embed="rId3">
            <a:alphaModFix/>
          </a:blip>
          <a:srcRect b="0" l="0" r="34993" t="50636"/>
          <a:stretch/>
        </p:blipFill>
        <p:spPr>
          <a:xfrm>
            <a:off x="349249" y="3458906"/>
            <a:ext cx="8584300" cy="23019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/>
        </p:nvSpPr>
        <p:spPr>
          <a:xfrm>
            <a:off x="349250" y="1685575"/>
            <a:ext cx="84294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pt-BR" sz="3000"/>
              <a:t>Distância Euclidiana</a:t>
            </a:r>
            <a:endParaRPr sz="3000"/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Dynamic Time Warping</a:t>
            </a:r>
            <a:endParaRPr sz="3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369" name="Google Shape;369;p49"/>
          <p:cNvPicPr preferRelativeResize="0"/>
          <p:nvPr/>
        </p:nvPicPr>
        <p:blipFill rotWithShape="1">
          <a:blip r:embed="rId3">
            <a:alphaModFix/>
          </a:blip>
          <a:srcRect b="50636" l="0" r="34993" t="0"/>
          <a:stretch/>
        </p:blipFill>
        <p:spPr>
          <a:xfrm>
            <a:off x="451225" y="3665100"/>
            <a:ext cx="8241549" cy="22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/>
        </p:nvSpPr>
        <p:spPr>
          <a:xfrm>
            <a:off x="349250" y="2916725"/>
            <a:ext cx="40134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pt-BR" sz="3000"/>
              <a:t>Pontos (a,b) e (x,y)</a:t>
            </a:r>
            <a:endParaRPr sz="3000"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852" y="2056489"/>
            <a:ext cx="3126250" cy="32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Distância Euclidiana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050" y="2894575"/>
            <a:ext cx="6004551" cy="215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1"/>
          <p:cNvPicPr preferRelativeResize="0"/>
          <p:nvPr/>
        </p:nvPicPr>
        <p:blipFill rotWithShape="1">
          <a:blip r:embed="rId4">
            <a:alphaModFix/>
          </a:blip>
          <a:srcRect b="0" l="8315" r="0" t="10833"/>
          <a:stretch/>
        </p:blipFill>
        <p:spPr>
          <a:xfrm>
            <a:off x="230475" y="2460525"/>
            <a:ext cx="2543625" cy="26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/>
        </p:nvSpPr>
        <p:spPr>
          <a:xfrm>
            <a:off x="230475" y="549925"/>
            <a:ext cx="6115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Dynamic Time Warping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2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781500" y="2347974"/>
            <a:ext cx="7581000" cy="35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2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Comparativo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5" y="2049125"/>
            <a:ext cx="8908375" cy="30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3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4"/>
          <p:cNvPicPr preferRelativeResize="0"/>
          <p:nvPr/>
        </p:nvPicPr>
        <p:blipFill rotWithShape="1">
          <a:blip r:embed="rId3">
            <a:alphaModFix/>
          </a:blip>
          <a:srcRect b="13269" l="20697" r="0" t="0"/>
          <a:stretch/>
        </p:blipFill>
        <p:spPr>
          <a:xfrm>
            <a:off x="701814" y="1834300"/>
            <a:ext cx="8107075" cy="38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4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b="0" l="0" r="3437" t="0"/>
          <a:stretch/>
        </p:blipFill>
        <p:spPr>
          <a:xfrm>
            <a:off x="1166200" y="1437175"/>
            <a:ext cx="6811600" cy="46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/>
        </p:nvSpPr>
        <p:spPr>
          <a:xfrm>
            <a:off x="297450" y="1922200"/>
            <a:ext cx="4825500" cy="3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pt-BR" sz="2600"/>
              <a:t>Modelo de análise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pt-BR" sz="2600"/>
              <a:t>Arquitetura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pt-BR" sz="2600">
                <a:solidFill>
                  <a:schemeClr val="dk1"/>
                </a:solidFill>
              </a:rPr>
              <a:t>Implementação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pt-BR" sz="2600">
                <a:solidFill>
                  <a:schemeClr val="dk1"/>
                </a:solidFill>
              </a:rPr>
              <a:t>Problemas detectados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pt-BR" sz="2600">
                <a:solidFill>
                  <a:schemeClr val="dk1"/>
                </a:solidFill>
              </a:rPr>
              <a:t>Análises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pt-BR" sz="2600">
                <a:solidFill>
                  <a:schemeClr val="dk1"/>
                </a:solidFill>
              </a:rPr>
              <a:t>Resultados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pt-BR" sz="2600">
                <a:solidFill>
                  <a:schemeClr val="dk1"/>
                </a:solidFill>
              </a:rPr>
              <a:t>Considerações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381000" y="609600"/>
            <a:ext cx="56622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6"/>
          <p:cNvPicPr preferRelativeResize="0"/>
          <p:nvPr/>
        </p:nvPicPr>
        <p:blipFill rotWithShape="1">
          <a:blip r:embed="rId3">
            <a:alphaModFix/>
          </a:blip>
          <a:srcRect b="0" l="0" r="0" t="7424"/>
          <a:stretch/>
        </p:blipFill>
        <p:spPr>
          <a:xfrm>
            <a:off x="663175" y="1533175"/>
            <a:ext cx="7987500" cy="44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6"/>
          <p:cNvSpPr txBox="1"/>
          <p:nvPr/>
        </p:nvSpPr>
        <p:spPr>
          <a:xfrm>
            <a:off x="2145525" y="6046000"/>
            <a:ext cx="4869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Distância Euclidiana: 49,16%</a:t>
            </a:r>
            <a:endParaRPr sz="2400"/>
          </a:p>
        </p:txBody>
      </p:sp>
      <p:sp>
        <p:nvSpPr>
          <p:cNvPr id="443" name="Google Shape;443;p56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 rotWithShape="1">
          <a:blip r:embed="rId3">
            <a:alphaModFix/>
          </a:blip>
          <a:srcRect b="0" l="0" r="0" t="7935"/>
          <a:stretch/>
        </p:blipFill>
        <p:spPr>
          <a:xfrm>
            <a:off x="422325" y="1328125"/>
            <a:ext cx="8262550" cy="4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/>
        </p:nvSpPr>
        <p:spPr>
          <a:xfrm>
            <a:off x="3297600" y="6082300"/>
            <a:ext cx="30000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DTW: 76,72%</a:t>
            </a:r>
            <a:endParaRPr sz="2400"/>
          </a:p>
        </p:txBody>
      </p:sp>
      <p:sp>
        <p:nvSpPr>
          <p:cNvPr id="454" name="Google Shape;454;p57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/>
        </p:nvSpPr>
        <p:spPr>
          <a:xfrm>
            <a:off x="979175" y="1819400"/>
            <a:ext cx="68478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/>
              <a:t>DTW tem acurácia maior para este tipo de movimento</a:t>
            </a:r>
            <a:endParaRPr sz="24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Relação entre a redução de esforço subjetivo e aumento de similaridade</a:t>
            </a:r>
            <a:endParaRPr sz="24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Material de apoio à decisão</a:t>
            </a:r>
            <a:endParaRPr sz="2400"/>
          </a:p>
        </p:txBody>
      </p:sp>
      <p:sp>
        <p:nvSpPr>
          <p:cNvPr id="464" name="Google Shape;464;p58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Considerações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Grupo de Pesquisa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381000" y="1540525"/>
            <a:ext cx="8228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latin typeface="Montserrat"/>
                <a:ea typeface="Montserrat"/>
                <a:cs typeface="Montserrat"/>
                <a:sym typeface="Montserrat"/>
              </a:rPr>
              <a:t>Computação Aplicada à Saúde - CAS</a:t>
            </a:r>
            <a:endParaRPr i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latin typeface="Montserrat"/>
                <a:ea typeface="Montserrat"/>
                <a:cs typeface="Montserrat"/>
                <a:sym typeface="Montserrat"/>
              </a:rPr>
              <a:t>Feevale - Novo Hamburgo/RS</a:t>
            </a:r>
            <a:endParaRPr i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381000" y="2912125"/>
            <a:ext cx="82287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HEALTH SIMULATOR - SIMULADOR DE CASOS CLÍNICOS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JOGOS DIGITAIS COMO MEDIADORES DA ESTIMULAÇÃO COGNITIVA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TECNOLOGIAS APLICADAS AO PROCESSO ENSINO-APRENDIZAGEM DE CIÊNCIAS BÁSICAS DA SAÚDE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pt-BR" sz="2400">
                <a:latin typeface="Montserrat"/>
                <a:ea typeface="Montserrat"/>
                <a:cs typeface="Montserrat"/>
                <a:sym typeface="Montserrat"/>
              </a:rPr>
              <a:t>WEARABLE DEVICES E SUAS APLICAÇÕES NA ÁREA DA SAÚDE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Grupo de Pesquisa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/>
        </p:nvSpPr>
        <p:spPr>
          <a:xfrm>
            <a:off x="381000" y="1540525"/>
            <a:ext cx="8228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latin typeface="Montserrat"/>
                <a:ea typeface="Montserrat"/>
                <a:cs typeface="Montserrat"/>
                <a:sym typeface="Montserrat"/>
              </a:rPr>
              <a:t>Computação Aplicada à Saúde - CAS</a:t>
            </a:r>
            <a:endParaRPr i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00">
                <a:latin typeface="Montserrat"/>
                <a:ea typeface="Montserrat"/>
                <a:cs typeface="Montserrat"/>
                <a:sym typeface="Montserrat"/>
              </a:rPr>
              <a:t>Feevale - Novo Hamburgo/RS</a:t>
            </a:r>
            <a:endParaRPr i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381000" y="2912125"/>
            <a:ext cx="82287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HEALTH SIMULATOR - SIMULADOR DE CASOS CLÍNICOS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7" name="Google Shape;4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75" y="3766525"/>
            <a:ext cx="8384750" cy="19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/>
        </p:nvSpPr>
        <p:spPr>
          <a:xfrm>
            <a:off x="227225" y="840075"/>
            <a:ext cx="31224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200">
                <a:latin typeface="PT Sans"/>
                <a:ea typeface="PT Sans"/>
                <a:cs typeface="PT Sans"/>
                <a:sym typeface="PT Sans"/>
              </a:rPr>
              <a:t>Obrigado!</a:t>
            </a:r>
            <a:endParaRPr b="1" sz="52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7" name="Google Shape;497;p61"/>
          <p:cNvSpPr txBox="1"/>
          <p:nvPr/>
        </p:nvSpPr>
        <p:spPr>
          <a:xfrm>
            <a:off x="2483050" y="5942000"/>
            <a:ext cx="44016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@</a:t>
            </a:r>
            <a:r>
              <a:rPr b="1" lang="pt-BR" sz="3600"/>
              <a:t>ernestosbarbosa</a:t>
            </a:r>
            <a:endParaRPr b="1" sz="3600"/>
          </a:p>
        </p:txBody>
      </p:sp>
      <p:pic>
        <p:nvPicPr>
          <p:cNvPr id="498" name="Google Shape;4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79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 txBox="1"/>
          <p:nvPr/>
        </p:nvSpPr>
        <p:spPr>
          <a:xfrm>
            <a:off x="282900" y="4410675"/>
            <a:ext cx="2490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600"/>
              <a:t>fahm-front</a:t>
            </a:r>
            <a:endParaRPr i="1" sz="2600"/>
          </a:p>
        </p:txBody>
      </p:sp>
      <p:sp>
        <p:nvSpPr>
          <p:cNvPr id="500" name="Google Shape;500;p61"/>
          <p:cNvSpPr txBox="1"/>
          <p:nvPr/>
        </p:nvSpPr>
        <p:spPr>
          <a:xfrm>
            <a:off x="152400" y="5183475"/>
            <a:ext cx="88041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/>
              <a:t>github.com/</a:t>
            </a:r>
            <a:r>
              <a:rPr b="1" lang="pt-BR" sz="3600"/>
              <a:t>ernestosbarbosa</a:t>
            </a:r>
            <a:endParaRPr b="1" sz="3600"/>
          </a:p>
        </p:txBody>
      </p:sp>
      <p:pic>
        <p:nvPicPr>
          <p:cNvPr id="501" name="Google Shape;50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7050" y="18234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1"/>
          <p:cNvSpPr txBox="1"/>
          <p:nvPr/>
        </p:nvSpPr>
        <p:spPr>
          <a:xfrm>
            <a:off x="3197550" y="4376175"/>
            <a:ext cx="2490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600"/>
              <a:t>fahm-gateway</a:t>
            </a:r>
            <a:endParaRPr i="1" sz="2600"/>
          </a:p>
        </p:txBody>
      </p:sp>
      <p:pic>
        <p:nvPicPr>
          <p:cNvPr id="503" name="Google Shape;50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5100" y="1823475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1"/>
          <p:cNvSpPr txBox="1"/>
          <p:nvPr/>
        </p:nvSpPr>
        <p:spPr>
          <a:xfrm>
            <a:off x="6135600" y="4376175"/>
            <a:ext cx="2490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600"/>
              <a:t>openpose-fahm</a:t>
            </a:r>
            <a:endParaRPr i="1" sz="260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8206" l="0" r="0" t="0"/>
          <a:stretch/>
        </p:blipFill>
        <p:spPr>
          <a:xfrm>
            <a:off x="1412950" y="1500375"/>
            <a:ext cx="6793700" cy="51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Modelo de 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51271" l="0" r="34713" t="0"/>
          <a:stretch/>
        </p:blipFill>
        <p:spPr>
          <a:xfrm>
            <a:off x="381000" y="1328125"/>
            <a:ext cx="8526125" cy="529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Modelo de 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b="27256" l="2658" r="31548" t="23711"/>
          <a:stretch/>
        </p:blipFill>
        <p:spPr>
          <a:xfrm>
            <a:off x="381000" y="1328125"/>
            <a:ext cx="8592250" cy="53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Modelo de 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4157" l="1901" r="32304" t="46810"/>
          <a:stretch/>
        </p:blipFill>
        <p:spPr>
          <a:xfrm>
            <a:off x="381000" y="1328125"/>
            <a:ext cx="8592250" cy="53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Modelo de 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28065" l="34206" r="0" t="22902"/>
          <a:stretch/>
        </p:blipFill>
        <p:spPr>
          <a:xfrm>
            <a:off x="381000" y="1328125"/>
            <a:ext cx="8592250" cy="53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Modelo de análise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55078" l="0" r="32664" t="0"/>
          <a:stretch/>
        </p:blipFill>
        <p:spPr>
          <a:xfrm>
            <a:off x="29700" y="1683476"/>
            <a:ext cx="9114301" cy="40847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381000" y="549925"/>
            <a:ext cx="5662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1_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